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77" r:id="rId3"/>
    <p:sldId id="278" r:id="rId4"/>
    <p:sldId id="279" r:id="rId5"/>
    <p:sldId id="259" r:id="rId6"/>
    <p:sldId id="269" r:id="rId7"/>
    <p:sldId id="271" r:id="rId8"/>
    <p:sldId id="261" r:id="rId9"/>
    <p:sldId id="280" r:id="rId10"/>
    <p:sldId id="281" r:id="rId11"/>
    <p:sldId id="283" r:id="rId12"/>
    <p:sldId id="282" r:id="rId13"/>
    <p:sldId id="285" r:id="rId14"/>
    <p:sldId id="284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E9F3FD"/>
    <a:srgbClr val="E7F3F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ПРОБЛЕМНОЕ ОБУЧЕНИЕ НА УРОКАХ ИСТОРИИ И ОБЩЕСТВОЗНАНИЯ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05064"/>
            <a:ext cx="7854696" cy="9760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Учитель истории и</a:t>
            </a:r>
          </a:p>
          <a:p>
            <a:r>
              <a:rPr lang="ru-RU" dirty="0" smtClean="0"/>
              <a:t> обществознания МОУ СШ № 38</a:t>
            </a:r>
          </a:p>
          <a:p>
            <a:r>
              <a:rPr lang="ru-RU" dirty="0" smtClean="0"/>
              <a:t> Каримова Галина Николаевна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2232248"/>
          </a:xfrm>
        </p:spPr>
        <p:txBody>
          <a:bodyPr/>
          <a:lstStyle/>
          <a:p>
            <a:pPr algn="r">
              <a:buNone/>
            </a:pPr>
            <a:r>
              <a:rPr lang="ru-RU" dirty="0" smtClean="0"/>
              <a:t> </a:t>
            </a:r>
            <a:r>
              <a:rPr lang="ru-RU" i="1" dirty="0" smtClean="0"/>
              <a:t>«Знания только тогда знания, когда они приобретаются усилиями своей мысли, а не одной лишь памятью».</a:t>
            </a:r>
          </a:p>
          <a:p>
            <a:pPr algn="r">
              <a:buNone/>
            </a:pPr>
            <a:r>
              <a:rPr lang="ru-RU" i="1" dirty="0" smtClean="0"/>
              <a:t>Л.Н. Толстой</a:t>
            </a:r>
            <a:endParaRPr lang="ru-RU" i="1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5832648" cy="4441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Цели проблемного обучения: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r>
              <a:rPr lang="ru-RU" i="1" dirty="0" smtClean="0"/>
              <a:t>развивать умственные способности учащихся, аналитическое мышление, самостоятельность; </a:t>
            </a:r>
          </a:p>
          <a:p>
            <a:r>
              <a:rPr lang="ru-RU" i="1" dirty="0" smtClean="0"/>
              <a:t>обеспечить более прочное усвоение знаний;</a:t>
            </a:r>
          </a:p>
          <a:p>
            <a:r>
              <a:rPr lang="ru-RU" i="1" dirty="0" smtClean="0"/>
              <a:t> повысить интерес к учебной деятельности.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9208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Основные методы проблемного обучения: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223224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проблемное изложение;</a:t>
            </a:r>
          </a:p>
          <a:p>
            <a:r>
              <a:rPr lang="ru-RU" sz="3200" dirty="0" smtClean="0"/>
              <a:t>частично-поисковый (эвристический);</a:t>
            </a:r>
          </a:p>
          <a:p>
            <a:r>
              <a:rPr lang="ru-RU" sz="3200" dirty="0" smtClean="0"/>
              <a:t>исследовательский.</a:t>
            </a:r>
            <a:endParaRPr lang="ru-RU" sz="3200" dirty="0"/>
          </a:p>
        </p:txBody>
      </p: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6" name="Picture 4" descr="https://pic.rutubelist.ru/video/1c/f2/1cf2622a29e91c934dbfc45a4e66e3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780928"/>
            <a:ext cx="6753225" cy="3895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https://theslide.ru/img/thumbs/5073e110dab088ba42fa27bb728ec029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https://theslide.ru/img/thumbs/5073e110dab088ba42fa27bb728ec029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6" name="AutoShape 12" descr="https://theslide.ru/img/thumbs/5073e110dab088ba42fa27bb728ec029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8" name="AutoShape 1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400" name="AutoShape 1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402" name="Picture 18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620000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6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8136904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ПРОБЛЕМНОЕ ОБУЧЕНИЕ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576064"/>
          </a:xfrm>
        </p:spPr>
        <p:txBody>
          <a:bodyPr/>
          <a:lstStyle/>
          <a:p>
            <a:pPr algn="ctr"/>
            <a:r>
              <a:rPr lang="ru-RU" dirty="0" smtClean="0"/>
              <a:t>Действия учителя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1340769"/>
            <a:ext cx="4041775" cy="576063"/>
          </a:xfrm>
        </p:spPr>
        <p:txBody>
          <a:bodyPr/>
          <a:lstStyle/>
          <a:p>
            <a:pPr algn="ctr"/>
            <a:r>
              <a:rPr lang="ru-RU" dirty="0" smtClean="0"/>
              <a:t>Действия ученика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57200" y="2132856"/>
            <a:ext cx="4040188" cy="422746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Создает проблемную ситуацию.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Организует размышления над проблемой и её формулировкой.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Организует поиск гипотезы объяснения противоречия.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Организует проверку гипотезы.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Организует обобщение результатов, применение полученных знаний.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4041775" cy="429947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Осознает противоречие в изучаемом событии (явлении, процессе).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Формулирует проблему.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Выдвигает гипотезы, объясняющие противоречие.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Проверяет гипотезы в работе с историческими источниками, учебным материалом.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dirty="0" smtClean="0"/>
              <a:t>Анализирует результаты, делает выводы, применяет полученные знания.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КЛАССИФИКАЦИЯ ПРОБЛЕМНЫХ СИТУАЦИЙ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632"/>
                <a:gridCol w="562696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могу!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Даётся задание,  невыполнимое для ученика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Несоответствие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Задание, где надо использовать знания в новой ситуации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Конфликт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Ситуация, рассматривающая противоположности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Неожиданность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Вызывает удивление необычностью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Неопределенность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Неоднозначное решение ввиду  недостатка или избыточности данных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Выбор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Из ряда готовых решений надо выбрать правильное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Ошибка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Задание с заведомо допущенной ошибкой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568952" cy="56467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Условия эффективности проблемного обучения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достаточной мотивации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способной вызывать и поддерживать интерес к содержанию проблем в процессе обучения.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посильности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предлагаемых проблемных ситуаций, рациональное соотношение известного и неизвестного (по Л.С.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Выготскому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«ориентация на зоны ближайшего развития»).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Значимость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учащихся информации, получаемой при разрешении проблемных ситуаций.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Необходимость «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диалогического доброжелательного общения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педагога с учащимися, когда со вниманием и поощрением относятся ко всем мыслям, гипотезам, высказанным учащимися». 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Основа проблемного обучения – проблемные ситуации и проблемные вопросы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53285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/>
              <a:t>Примеры проблемных вопросов на уроках истории: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Хотели бы вы стать участниками крестовых походов?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Понравилось бы вам жить в средневековом городе?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Достойна ли княгиня Ольга называться Мудрой?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Почему князя Владимира прозвали Святым, Красным солнышком?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За какие заслуги князя Александра Невского церковь причислила к лику святых, а в 1942 году был учрежден орден Александра Невского?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Царь Иван Грозный – благо или зло для России?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Справедливо ли народ ненавидел  Бориса Годунова?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Почему москвичи, впустившие в столицу Лжедмитрия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вскоре от него отвернулись?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Докажите, что в 1611 году России грозила гибель?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Петр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великий реформатор или деспот?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Достойна ли Екатерина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называться Великой?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Убийство Александра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Освободителя закономерность или случайность?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Почему в Гражданской стране в России победили красные?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Октябрь 1917 года – революция или переворот?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Была ли неизбежной Вторая мировая война?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Пакт Молотова-Риббентропа - ошибка или верное решение советского руководства?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Основа проблемного обучения – проблемные ситуации и проблемные вопросы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smtClean="0"/>
              <a:t>Примеры проблемных вопросов на уроках обществознания: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Каждый человек - личность?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«Человек – высшее творение природы.» Приведите аргументы «за» и «против».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чем противоречивость прогресса общественного развития?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Определите плюсы и минусы глобализации.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Докажите, что свобода – это ответственность.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каждом ли государстве есть гражданское общество?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Определите тип политического режима в РФ.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Моральный выбор – легко или трудно?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Участие в выборах – право или долг?</a:t>
            </a:r>
          </a:p>
          <a:p>
            <a:r>
              <a:rPr lang="ru-RU" sz="2300" dirty="0" smtClean="0"/>
              <a:t>«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Государство существует не для того, чтобы превращать земную жизнь в рай, а для того, чтобы помешать ей окончательно превратиться в ад». Согласны ли вы с Николаем Александровичем Бердяевым? Приведите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аргументы.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«Жить в обществе и быть свободным от общества нельзя» 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Согласны ли вы с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мнением Владимира Ильича Ленина?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Приведите аргументы.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Недостатки проблемного обучения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 весь учебный материал можно построить в виде проблемных ситуаций, обладающих всеми требуемыми характеристиками.</a:t>
            </a:r>
          </a:p>
          <a:p>
            <a:r>
              <a:rPr lang="ru-RU" dirty="0" smtClean="0"/>
              <a:t>Новые требования к педагогу: обучение творчеству  предполагает и творческое обучение.</a:t>
            </a:r>
          </a:p>
          <a:p>
            <a:r>
              <a:rPr lang="ru-RU" dirty="0" smtClean="0"/>
              <a:t>Затрачивается значительно больше учебного времени на изучение материала.</a:t>
            </a:r>
          </a:p>
          <a:p>
            <a:r>
              <a:rPr lang="ru-RU" dirty="0" smtClean="0"/>
              <a:t>Подготовка педагога к уроку с технологией проблемного обучения требует больше времени, чем к традиционному уроку.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568952" cy="1152128"/>
          </a:xfrm>
        </p:spPr>
        <p:txBody>
          <a:bodyPr/>
          <a:lstStyle/>
          <a:p>
            <a:pPr algn="ctr"/>
            <a:r>
              <a:rPr lang="ru-RU" sz="4800" dirty="0" smtClean="0"/>
              <a:t>БЛАГОДАРЮ ЗА ВНИМАНИЕ!</a:t>
            </a:r>
            <a:br>
              <a:rPr lang="ru-RU" sz="4800" dirty="0" smtClean="0"/>
            </a:br>
            <a:r>
              <a:rPr lang="ru-RU" sz="4800" dirty="0" smtClean="0"/>
              <a:t>ЖЕЛАЮ УСПЕХОВ!</a:t>
            </a:r>
            <a:endParaRPr lang="ru-RU" sz="48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5" y="1988840"/>
            <a:ext cx="4752528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613</Words>
  <Application>Microsoft Office PowerPoint</Application>
  <PresentationFormat>Экран (4:3)</PresentationFormat>
  <Paragraphs>84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ПРОБЛЕМНОЕ ОБУЧЕНИЕ НА УРОКАХ ИСТОРИИ И ОБЩЕСТВОЗНАНИЯ</vt:lpstr>
      <vt:lpstr>Слайд 2</vt:lpstr>
      <vt:lpstr>Цели проблемного обучения:</vt:lpstr>
      <vt:lpstr>Основные методы проблемного обучения:</vt:lpstr>
      <vt:lpstr>Слайд 5</vt:lpstr>
      <vt:lpstr>Слайд 6</vt:lpstr>
      <vt:lpstr>Слайд 7</vt:lpstr>
      <vt:lpstr>Слайд 8</vt:lpstr>
      <vt:lpstr>ПРОБЛЕМНОЕ ОБУЧЕНИЕ</vt:lpstr>
      <vt:lpstr>КЛАССИФИКАЦИЯ ПРОБЛЕМНЫХ СИТУАЦИЙ</vt:lpstr>
      <vt:lpstr>Условия эффективности проблемного обучения</vt:lpstr>
      <vt:lpstr>Основа проблемного обучения – проблемные ситуации и проблемные вопросы</vt:lpstr>
      <vt:lpstr>Основа проблемного обучения – проблемные ситуации и проблемные вопросы</vt:lpstr>
      <vt:lpstr>Недостатки проблемного обучения</vt:lpstr>
      <vt:lpstr>БЛАГОДАРЮ ЗА ВНИМАНИЕ! ЖЕЛАЮ УСПЕХОВ!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30</cp:revision>
  <dcterms:created xsi:type="dcterms:W3CDTF">2024-11-07T16:33:01Z</dcterms:created>
  <dcterms:modified xsi:type="dcterms:W3CDTF">2024-11-12T14:11:15Z</dcterms:modified>
</cp:coreProperties>
</file>